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1" r:id="rId3"/>
    <p:sldId id="362" r:id="rId4"/>
    <p:sldId id="385" r:id="rId5"/>
    <p:sldId id="387" r:id="rId6"/>
    <p:sldId id="388" r:id="rId7"/>
    <p:sldId id="363" r:id="rId8"/>
    <p:sldId id="391" r:id="rId9"/>
    <p:sldId id="365" r:id="rId10"/>
    <p:sldId id="367" r:id="rId11"/>
    <p:sldId id="368" r:id="rId12"/>
    <p:sldId id="371" r:id="rId13"/>
    <p:sldId id="373" r:id="rId14"/>
    <p:sldId id="374" r:id="rId15"/>
    <p:sldId id="375" r:id="rId16"/>
    <p:sldId id="376" r:id="rId17"/>
    <p:sldId id="377" r:id="rId18"/>
    <p:sldId id="389" r:id="rId19"/>
    <p:sldId id="390" r:id="rId20"/>
    <p:sldId id="3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5B5B"/>
    <a:srgbClr val="D9F9FF"/>
    <a:srgbClr val="D8E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97" autoAdjust="0"/>
    <p:restoredTop sz="70037" autoAdjust="0"/>
  </p:normalViewPr>
  <p:slideViewPr>
    <p:cSldViewPr snapToGrid="0">
      <p:cViewPr varScale="1">
        <p:scale>
          <a:sx n="119" d="100"/>
          <a:sy n="119" d="100"/>
        </p:scale>
        <p:origin x="48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A6BEA-8DCD-4A53-BAAB-7A656E706576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54C06-FDD4-460A-BF08-55ADB9F6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9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Buenos días a todos, </a:t>
            </a:r>
          </a:p>
          <a:p>
            <a:r>
              <a:rPr lang="es-CO"/>
              <a:t>Mi nombre es Isail Salazar y el día de hoy les vengo a presentar la sustentación de mi trabajo de grado para optar por el título de ingeniero electrónico. Este se titula “Metodología para la segmentación de imágenes utilizando superpixeles e información de profundidad”.  Este trabajo fue dirigido por los doctores Fabio Martinez y Said Pertuz.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0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9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4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4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56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5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89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70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48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44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78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6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23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0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6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Primero. El problema de la segmentación de imágenes.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54C06-FDD4-460A-BF08-55ADB9F650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0C1F-1AB5-450E-A69F-FD3A944AE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5004B-A703-48E4-821A-CA39D8BA7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F8479-EAC4-422E-ADA6-B2C5362C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4E69C-066C-473C-AB37-CC5673E8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50A1C-B990-4605-B81D-6B384CFC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06FD-344F-4497-BFB5-AC02AB85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B4851-DD94-436F-B066-7945BCE4D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E7CA-9A54-4E60-887B-A85D3CB8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7F99E-920E-422D-89BD-603A1DF9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1209-CC0C-4418-A2EF-06886045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0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4391BB-2E05-4760-B89B-8A145F3BC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C2B05-44C6-451D-9CAD-CA9EB3ED2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B4EC3-C201-4AC0-AC2A-8C7FA58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937C-6AE7-4A38-B782-886DC16A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CE87B-E36F-4CC4-AD8D-6B5D215B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5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AADB-4089-4313-A0F1-D4CFE89C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96B5-01CC-49B3-A19B-FD334FB7A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0A673-F644-470C-AB2A-C072C46B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1D8C-B11F-464D-BB45-9DCBA5A8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C95E3-7711-4275-B8B4-B2BF8584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6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96E2E-FA78-4B38-85E4-C3DC14BC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717ED-E471-44D4-AC0B-A9AFBA84A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4D183-E0FC-4519-B6AC-AF09CFEC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EFA5A-E798-403E-A062-679137DA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6C644-96A9-4D12-A11E-CBD2CF53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5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3D08-4D0E-4B12-8280-ADE4A267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DD67-102B-4411-B026-0C37B7C5C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F6529-B649-4899-BB2F-8F1DBB9F7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AADA-3140-443D-9188-201A5A80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E7522-10D1-426E-9B24-E2B72889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BBD4B-448E-42A3-B422-9285BE8E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EA93-2176-4F61-A38A-5A343951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3EC78-F12A-4FAF-B215-DD9632634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6775B-B308-48B2-AA21-A6AB58951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709C5-305D-4BEF-B19B-6D5740660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24F4A-56F6-46B5-8603-DE5EDEFBD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C0E14-305E-4EEC-AD28-C6ACF13B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6700B-FA17-424B-9347-F2E06046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6BA25-2563-491A-A810-494A7994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8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171F-1BE0-470D-8CEC-13B90949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1F8F4-F506-48EB-9189-B632671C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C9C8D-EAAA-496C-804C-2544044D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186CF-237D-4BC1-9B1D-3A5B8BDA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36191-AA6A-4B98-BF07-D0EA5C42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82024-62BE-4646-85F4-00D5FCED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EE69-8476-4612-A56E-8F226316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0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F85-1619-43E5-92E9-BACBA4B8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5D37B-653E-434F-B51A-B26B87CF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F3012-BE26-4F49-BFE5-2753E5BD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591BD-A60B-4805-AF96-27E7D5ED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096A5-E064-4125-952E-5F65ECEE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8DCA7-6FB3-47A2-8B27-439B5575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1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CC17-CCA1-4390-8316-61CFDDB0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5E6CE6-8435-4E79-BA06-0CCC017B4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103AE-95DF-4D29-982B-D7E09EBB2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E4F3E-0DEC-422F-AB5B-CA6691C3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8FEE-B0BD-45D8-A8A4-BD48ED66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E377-A12E-4BA5-AC9B-4911B83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22E780-D7D0-4A9E-BB33-2F5FD754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048C0-5B56-401B-A438-481B9106C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7CE8E-B66B-4567-A064-E7C26D454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7E39-7D0F-40F5-9115-593CA008E4B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24522-F664-4E73-9D99-BAAADA5C3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E095A-61F9-4EC7-BE88-0AD2911C2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44863-48D4-4A0A-87EA-31579FDE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8OFV4E56wJ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4941F54-6371-4450-9FE4-9F2D3FB8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09" y="5491706"/>
            <a:ext cx="3016400" cy="104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A1AAA-E057-49C3-82F1-E4ED05791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882" y="846082"/>
            <a:ext cx="10526231" cy="2064758"/>
          </a:xfrm>
        </p:spPr>
        <p:txBody>
          <a:bodyPr>
            <a:noAutofit/>
          </a:bodyPr>
          <a:lstStyle/>
          <a:p>
            <a:r>
              <a:rPr lang="es-CO" sz="4400">
                <a:latin typeface="NimbusSanL" pitchFamily="2" charset="0"/>
              </a:rPr>
              <a:t>Processing Techniques in Frequency Domain </a:t>
            </a:r>
            <a:br>
              <a:rPr lang="es-CO" sz="4400">
                <a:latin typeface="NimbusSanL" pitchFamily="2" charset="0"/>
              </a:rPr>
            </a:br>
            <a:endParaRPr lang="en-US" sz="4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C5E3AD-ED9C-482D-BAA1-BCD030A9D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9" y="5663510"/>
            <a:ext cx="2311400" cy="645947"/>
          </a:xfrm>
          <a:prstGeom prst="rect">
            <a:avLst/>
          </a:prstGeom>
        </p:spPr>
      </p:pic>
      <p:pic>
        <p:nvPicPr>
          <p:cNvPr id="1026" name="Picture 2" descr="https://www.uis.edu.co/webUIS/imagenes/acercaUis/simbolos/logosimbolo1.gif">
            <a:extLst>
              <a:ext uri="{FF2B5EF4-FFF2-40B4-BE49-F238E27FC236}">
                <a16:creationId xmlns:a16="http://schemas.microsoft.com/office/drawing/2014/main" id="{5006FE04-69F7-434C-99B9-9934BC31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7" y="5643010"/>
            <a:ext cx="1433974" cy="73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CCB1BE3-9260-4578-A46A-31C3E3569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2781831"/>
            <a:ext cx="9144000" cy="448967"/>
          </a:xfrm>
        </p:spPr>
        <p:txBody>
          <a:bodyPr>
            <a:normAutofit lnSpcReduction="10000"/>
          </a:bodyPr>
          <a:lstStyle/>
          <a:p>
            <a:r>
              <a:rPr lang="es-CO" sz="2800">
                <a:latin typeface="NimbusSanL" pitchFamily="2" charset="0"/>
              </a:rPr>
              <a:t>Isail Salazar, Fabio Martínez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F25A98-A074-4AD8-BAB2-15F532821E86}"/>
              </a:ext>
            </a:extLst>
          </p:cNvPr>
          <p:cNvSpPr/>
          <p:nvPr/>
        </p:nvSpPr>
        <p:spPr>
          <a:xfrm>
            <a:off x="3047997" y="31537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2000">
                <a:latin typeface="NimbusSanL" pitchFamily="2" charset="0"/>
              </a:rPr>
              <a:t>Motion Analysis and Computer Vision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A3F0B0-957F-48ED-B70A-E703DE8A2385}"/>
              </a:ext>
            </a:extLst>
          </p:cNvPr>
          <p:cNvSpPr/>
          <p:nvPr/>
        </p:nvSpPr>
        <p:spPr>
          <a:xfrm>
            <a:off x="832884" y="4039110"/>
            <a:ext cx="1052623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>
                <a:latin typeface="NimbusSanL" pitchFamily="2" charset="0"/>
              </a:rPr>
              <a:t>Escuela de Ingeniería de Sistemas e Informática </a:t>
            </a:r>
          </a:p>
          <a:p>
            <a:pPr algn="ctr">
              <a:spcBef>
                <a:spcPts val="600"/>
              </a:spcBef>
            </a:pPr>
            <a:r>
              <a:rPr lang="es-CO">
                <a:latin typeface="NimbusSanL" pitchFamily="2" charset="0"/>
              </a:rPr>
              <a:t>Universidad Industrial de Santander</a:t>
            </a:r>
          </a:p>
          <a:p>
            <a:pPr algn="ctr">
              <a:spcBef>
                <a:spcPts val="600"/>
              </a:spcBef>
            </a:pPr>
            <a:r>
              <a:rPr lang="es-CO">
                <a:latin typeface="NimbusSanL" pitchFamily="2" charset="0"/>
              </a:rPr>
              <a:t>Bucaramanga, Colombia</a:t>
            </a:r>
          </a:p>
          <a:p>
            <a:pPr algn="ctr">
              <a:spcBef>
                <a:spcPts val="600"/>
              </a:spcBef>
            </a:pPr>
            <a:r>
              <a:rPr lang="es-CO">
                <a:latin typeface="NimbusSanL" pitchFamily="2" charset="0"/>
              </a:rPr>
              <a:t>September 28, 2018 </a:t>
            </a:r>
          </a:p>
          <a:p>
            <a:pPr algn="ctr">
              <a:spcBef>
                <a:spcPts val="600"/>
              </a:spcBef>
            </a:pPr>
            <a:endParaRPr lang="es-CO">
              <a:latin typeface="NimbusSanL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02C8A-FC26-4F9B-B4EA-5CE329342BDA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F8700-47B2-43F0-8BD2-7328BD5F3C6E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42EDA24-BF97-4173-9B40-6FC757D71D6B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8A78A4-D262-4ECD-A783-4EB38431A308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7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68579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Frequency Representation</a:t>
            </a:r>
            <a:endParaRPr lang="en-US" sz="380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103131D-82F9-4E48-A281-325A34CB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42" y="1612900"/>
            <a:ext cx="10649699" cy="42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FD4609-4B87-4ED2-8D22-50BDE9A657F7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9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2343DB-4B1A-4B8E-AC40-E30C15BA5474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F558F-6018-4E4C-81D4-7213EA5F1424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8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7CCA0606-D463-4A2F-9B89-592B539A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725906"/>
            <a:ext cx="11023600" cy="44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3EB6A9B-168B-41C5-ACA6-CC1303C765AF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68579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Frequency Representation</a:t>
            </a:r>
            <a:endParaRPr lang="en-US" sz="3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EF3A36-B2AE-4022-AEAC-1D7A5C3D9425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5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88C7DC-C136-4326-B184-2CA87C655623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D6701-69D4-4FCB-9966-5AD059718EAB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9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EB6A9B-168B-41C5-ACA6-CC1303C765AF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68579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Frequency Representation</a:t>
            </a:r>
            <a:endParaRPr lang="en-US" sz="3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C503F4-382B-4870-9FAA-7DE09E7214E5}"/>
              </a:ext>
            </a:extLst>
          </p:cNvPr>
          <p:cNvSpPr/>
          <p:nvPr/>
        </p:nvSpPr>
        <p:spPr>
          <a:xfrm>
            <a:off x="1154018" y="2245752"/>
            <a:ext cx="227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srgbClr val="0000FF"/>
                </a:solidFill>
                <a:latin typeface="NimbusSanL" pitchFamily="2" charset="0"/>
              </a:rPr>
              <a:t>Spatial Domain</a:t>
            </a: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4A633-3801-439E-9074-4E5B59950A77}"/>
              </a:ext>
            </a:extLst>
          </p:cNvPr>
          <p:cNvSpPr/>
          <p:nvPr/>
        </p:nvSpPr>
        <p:spPr>
          <a:xfrm>
            <a:off x="903619" y="4863917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srgbClr val="0000FF"/>
                </a:solidFill>
                <a:latin typeface="NimbusSanL" pitchFamily="2" charset="0"/>
              </a:rPr>
              <a:t>Frequency Domain</a:t>
            </a:r>
            <a:endParaRPr lang="en-US" sz="2400"/>
          </a:p>
        </p:txBody>
      </p:sp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EB64A59F-3491-450F-85C0-564F97D9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7" y="1153701"/>
            <a:ext cx="5353224" cy="53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A7F27F-5DA3-4774-AF64-1ADE168021D5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1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D67708-FDD2-432E-853B-692A763412BC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60E607-4020-4753-80AD-1DA350AE5547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square wave fourier">
            <a:extLst>
              <a:ext uri="{FF2B5EF4-FFF2-40B4-BE49-F238E27FC236}">
                <a16:creationId xmlns:a16="http://schemas.microsoft.com/office/drawing/2014/main" id="{76547884-5F96-423E-AAAB-769C7D239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/>
          <a:stretch/>
        </p:blipFill>
        <p:spPr bwMode="auto">
          <a:xfrm>
            <a:off x="7693243" y="3296992"/>
            <a:ext cx="4346860" cy="31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10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EB6A9B-168B-41C5-ACA6-CC1303C765AF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68579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Frequency Representation</a:t>
            </a:r>
            <a:endParaRPr lang="en-US" sz="3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C503F4-382B-4870-9FAA-7DE09E7214E5}"/>
              </a:ext>
            </a:extLst>
          </p:cNvPr>
          <p:cNvSpPr/>
          <p:nvPr/>
        </p:nvSpPr>
        <p:spPr>
          <a:xfrm>
            <a:off x="806289" y="4488327"/>
            <a:ext cx="227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srgbClr val="0000FF"/>
                </a:solidFill>
                <a:latin typeface="NimbusSanL" pitchFamily="2" charset="0"/>
              </a:rPr>
              <a:t>Spatial Domain</a:t>
            </a:r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4A633-3801-439E-9074-4E5B59950A77}"/>
              </a:ext>
            </a:extLst>
          </p:cNvPr>
          <p:cNvSpPr/>
          <p:nvPr/>
        </p:nvSpPr>
        <p:spPr>
          <a:xfrm>
            <a:off x="4530964" y="4488327"/>
            <a:ext cx="27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srgbClr val="0000FF"/>
                </a:solidFill>
                <a:latin typeface="NimbusSanL" pitchFamily="2" charset="0"/>
              </a:rPr>
              <a:t>Frecuency Domain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A85B76-3CB5-4843-A4DC-5BDCA6DE8682}"/>
              </a:ext>
            </a:extLst>
          </p:cNvPr>
          <p:cNvSpPr/>
          <p:nvPr/>
        </p:nvSpPr>
        <p:spPr>
          <a:xfrm>
            <a:off x="8599483" y="2723527"/>
            <a:ext cx="2497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srgbClr val="0000FF"/>
                </a:solidFill>
                <a:latin typeface="NimbusSanL" pitchFamily="2" charset="0"/>
              </a:rPr>
              <a:t>1-D Visualization</a:t>
            </a:r>
            <a:endParaRPr lang="en-US" sz="2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671F2D-CAF8-43F3-89EB-C3DFB8E2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4" y="1395024"/>
            <a:ext cx="6947649" cy="2994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C6AF3C-BF3B-426F-B6C1-795D90BD9829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3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4C05D28-62C4-45AB-AEF0-EB6A6453D90D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4EE6E-1320-4C9B-B41C-590499AAD743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13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56133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Frequency Response</a:t>
            </a:r>
            <a:endParaRPr lang="en-US" sz="3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FFF37-C2C5-49D1-B0E4-5C6184F0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76" y="3982250"/>
            <a:ext cx="5346313" cy="233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191C5-175B-41AA-A2A3-5E148AD6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55" y="1382145"/>
            <a:ext cx="5422246" cy="2336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89226D-A53A-49F7-AFA5-BCBAB99CE634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3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B75BCC-E17D-4765-9CE6-41A8AF50DC30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85E6E0-4593-4DD0-B970-4948BB4645C5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15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Frecuency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8371267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Filtering in the Frecuency Domain</a:t>
            </a:r>
            <a:endParaRPr lang="en-US" sz="3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5E97C-927E-4877-BFB2-8ED9F9E060C9}"/>
              </a:ext>
            </a:extLst>
          </p:cNvPr>
          <p:cNvSpPr/>
          <p:nvPr/>
        </p:nvSpPr>
        <p:spPr>
          <a:xfrm>
            <a:off x="1073235" y="2673309"/>
            <a:ext cx="10045521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30065"/>
                </a:solidFill>
                <a:latin typeface="Wingdings-Regular"/>
              </a:rPr>
              <a:t></a:t>
            </a:r>
            <a:r>
              <a:rPr lang="en-US" sz="2600">
                <a:solidFill>
                  <a:srgbClr val="330065"/>
                </a:solidFill>
                <a:latin typeface="Wingdings-Regular"/>
              </a:rPr>
              <a:t> </a:t>
            </a:r>
            <a:r>
              <a:rPr lang="en-US" sz="2600">
                <a:solidFill>
                  <a:srgbClr val="000000"/>
                </a:solidFill>
                <a:latin typeface="Calibri" panose="020F0502020204030204" pitchFamily="34" charset="0"/>
              </a:rPr>
              <a:t>One reason for using Fourier transform in image processing is due to convolution theorem.</a:t>
            </a:r>
          </a:p>
          <a:p>
            <a:br>
              <a:rPr lang="en-US" sz="26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000">
                <a:solidFill>
                  <a:srgbClr val="330065"/>
                </a:solidFill>
                <a:latin typeface="Wingdings-Regular"/>
              </a:rPr>
              <a:t></a:t>
            </a:r>
            <a:r>
              <a:rPr lang="en-US" sz="2600">
                <a:solidFill>
                  <a:srgbClr val="330065"/>
                </a:solidFill>
                <a:latin typeface="Wingdings-Regular"/>
              </a:rPr>
              <a:t> </a:t>
            </a:r>
            <a:r>
              <a:rPr lang="en-US" sz="2600">
                <a:solidFill>
                  <a:srgbClr val="000000"/>
                </a:solidFill>
                <a:latin typeface="Calibri" panose="020F0502020204030204" pitchFamily="34" charset="0"/>
              </a:rPr>
              <a:t>Spatial convolution can be performed by element‐wise multiplication of the Fourier transform by a suitable “filter matrix”.</a:t>
            </a:r>
          </a:p>
          <a:p>
            <a:endParaRPr lang="en-US" sz="26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>
                <a:solidFill>
                  <a:srgbClr val="330065"/>
                </a:solidFill>
                <a:latin typeface="Wingdings-Regular"/>
              </a:rPr>
              <a:t> </a:t>
            </a:r>
            <a:r>
              <a:rPr lang="en-US" sz="2600">
                <a:solidFill>
                  <a:srgbClr val="000000"/>
                </a:solidFill>
                <a:latin typeface="Calibri" panose="020F0502020204030204" pitchFamily="34" charset="0"/>
              </a:rPr>
              <a:t>It is computationally faster to perform Fourier transforms and filter multiplications than perform a convolution in the image (spatial) domain. </a:t>
            </a:r>
            <a:br>
              <a:rPr lang="en-US"/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2">
                <a:extLst>
                  <a:ext uri="{FF2B5EF4-FFF2-40B4-BE49-F238E27FC236}">
                    <a16:creationId xmlns:a16="http://schemas.microsoft.com/office/drawing/2014/main" id="{4347A937-9FD1-45A7-8B38-4631032621FB}"/>
                  </a:ext>
                </a:extLst>
              </p:cNvPr>
              <p:cNvSpPr/>
              <p:nvPr/>
            </p:nvSpPr>
            <p:spPr>
              <a:xfrm>
                <a:off x="2667594" y="1638216"/>
                <a:ext cx="6856802" cy="690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360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s-CO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3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CO" sz="3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sz="3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CO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3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sz="3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CO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O" sz="3200"/>
                  <a:t> </a:t>
                </a:r>
                <a14:m>
                  <m:oMath xmlns:m="http://schemas.openxmlformats.org/officeDocument/2006/math">
                    <m:r>
                      <a:rPr lang="es-CO" sz="3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s-CO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sz="3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sz="32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CO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200" dirty="0"/>
              </a:p>
            </p:txBody>
          </p:sp>
        </mc:Choice>
        <mc:Fallback>
          <p:sp>
            <p:nvSpPr>
              <p:cNvPr id="14" name="Rectángulo 12">
                <a:extLst>
                  <a:ext uri="{FF2B5EF4-FFF2-40B4-BE49-F238E27FC236}">
                    <a16:creationId xmlns:a16="http://schemas.microsoft.com/office/drawing/2014/main" id="{4347A937-9FD1-45A7-8B38-463103262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594" y="1638216"/>
                <a:ext cx="6856802" cy="690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3AAEF58-4DE5-4EA4-B4C9-BF8976D98A58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C5C54-AB22-40F8-83CC-6B6A2BFA2EF5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77C66A-4D2D-4D11-9056-F023D9B828EA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16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Frecuency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2" y="399668"/>
            <a:ext cx="5537914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Low Pass Filtering</a:t>
            </a:r>
            <a:endParaRPr lang="en-US" sz="3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552800-EE0E-4DE6-BC95-5AA5331C6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3"/>
          <a:stretch/>
        </p:blipFill>
        <p:spPr>
          <a:xfrm>
            <a:off x="2810536" y="1114661"/>
            <a:ext cx="6570923" cy="54570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EA860B-A698-4A5A-99C5-34DC6E24A089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4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72C97B-0571-441B-B66F-24DE857264CF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75795-91CC-4AE8-BA61-D02FE64FAB3F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17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Frecuency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2" y="399668"/>
            <a:ext cx="5537914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High Pass Filtering</a:t>
            </a:r>
            <a:endParaRPr lang="en-US" sz="3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014829-F666-4D32-933D-524015A90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"/>
          <a:stretch/>
        </p:blipFill>
        <p:spPr>
          <a:xfrm>
            <a:off x="2693209" y="1108871"/>
            <a:ext cx="6634349" cy="54628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1C2408-FE43-423E-A997-795AA2D487D2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586-A392-4C01-8532-0F071BD5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1076457"/>
            <a:ext cx="5537915" cy="55007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72C97B-0571-441B-B66F-24DE857264CF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75795-91CC-4AE8-BA61-D02FE64FAB3F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17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Frecuency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2" y="399668"/>
            <a:ext cx="5537914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Gaussian Filtering</a:t>
            </a:r>
            <a:endParaRPr lang="en-US" sz="3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C2408-FE43-423E-A997-795AA2D487D2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1EA86-0026-4AFF-8920-6E571B6FBB5A}"/>
              </a:ext>
            </a:extLst>
          </p:cNvPr>
          <p:cNvSpPr/>
          <p:nvPr/>
        </p:nvSpPr>
        <p:spPr>
          <a:xfrm>
            <a:off x="558089" y="1747226"/>
            <a:ext cx="50486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Gaussian filters can be applied in frequency domain.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Fourier transform of gaussian is also a gaussian.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Just apply point-wise multiplication directly (no need to find Fourier transform)</a:t>
            </a:r>
            <a:b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72C97B-0571-441B-B66F-24DE857264CF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75795-91CC-4AE8-BA61-D02FE64FAB3F}"/>
              </a:ext>
            </a:extLst>
          </p:cNvPr>
          <p:cNvSpPr/>
          <p:nvPr/>
        </p:nvSpPr>
        <p:spPr>
          <a:xfrm>
            <a:off x="2" y="37420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17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Frecuency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6801851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Removal of Periodic Noise</a:t>
            </a:r>
            <a:endParaRPr lang="en-US" sz="3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C2408-FE43-423E-A997-795AA2D487D2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D5B3C-E955-4B5C-A547-B414F0D4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7" y="1202294"/>
            <a:ext cx="5799934" cy="300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4BB2F-26B8-42DD-AFD8-61F919AF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705" y="3210293"/>
            <a:ext cx="6079958" cy="32480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2076B-73B5-4537-A382-0E03B01A72F9}"/>
              </a:ext>
            </a:extLst>
          </p:cNvPr>
          <p:cNvSpPr/>
          <p:nvPr/>
        </p:nvSpPr>
        <p:spPr>
          <a:xfrm>
            <a:off x="6331698" y="1424732"/>
            <a:ext cx="494590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000000"/>
                </a:solidFill>
                <a:latin typeface="Calibri" panose="020F0502020204030204" pitchFamily="34" charset="0"/>
              </a:rPr>
              <a:t>Periodic noise could not be removed in spatial domain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000000"/>
                </a:solidFill>
                <a:latin typeface="Calibri" panose="020F0502020204030204" pitchFamily="34" charset="0"/>
              </a:rPr>
              <a:t>Periodic noise can be removed in frequency domain</a:t>
            </a:r>
            <a:r>
              <a:rPr lang="en-US" sz="2200"/>
              <a:t> </a:t>
            </a:r>
            <a:br>
              <a:rPr lang="en-US"/>
            </a:b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085025-1A98-4B7E-A588-E32572A7FD37}"/>
              </a:ext>
            </a:extLst>
          </p:cNvPr>
          <p:cNvSpPr/>
          <p:nvPr/>
        </p:nvSpPr>
        <p:spPr>
          <a:xfrm>
            <a:off x="623743" y="4517033"/>
            <a:ext cx="494590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000000"/>
                </a:solidFill>
                <a:latin typeface="Calibri" panose="020F0502020204030204" pitchFamily="34" charset="0"/>
              </a:rPr>
              <a:t>Periodic noise shows up as spikes away from origin in DFT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200">
                <a:solidFill>
                  <a:srgbClr val="000000"/>
                </a:solidFill>
                <a:latin typeface="Calibri" panose="020F0502020204030204" pitchFamily="34" charset="0"/>
              </a:rPr>
              <a:t>Higher frequency noise = further away from origin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2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90BBF1-A59F-4290-B02C-10CDEE60C894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CF0D4E-7946-4E32-A138-66265B9F2FB8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00569-6983-4291-9E5F-80251095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3" y="1190384"/>
            <a:ext cx="8865372" cy="53136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0" y="399668"/>
            <a:ext cx="79755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1-D Frequency Decomposition</a:t>
            </a:r>
            <a:endParaRPr lang="en-US" sz="3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DDE6CF-C82B-4B3C-A1F3-C3DAED179C68}"/>
                  </a:ext>
                </a:extLst>
              </p:cNvPr>
              <p:cNvSpPr/>
              <p:nvPr/>
            </p:nvSpPr>
            <p:spPr>
              <a:xfrm>
                <a:off x="7648145" y="2150671"/>
                <a:ext cx="6929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DDE6CF-C82B-4B3C-A1F3-C3DAED179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145" y="2150671"/>
                <a:ext cx="69294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5EBE56-F784-4BC7-A708-381B82E1FE1E}"/>
                  </a:ext>
                </a:extLst>
              </p:cNvPr>
              <p:cNvSpPr/>
              <p:nvPr/>
            </p:nvSpPr>
            <p:spPr>
              <a:xfrm>
                <a:off x="7648145" y="3364294"/>
                <a:ext cx="877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5EBE56-F784-4BC7-A708-381B82E1F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145" y="3364294"/>
                <a:ext cx="8777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00B9C11-CFFA-419D-B568-5478AA6DD538}"/>
                  </a:ext>
                </a:extLst>
              </p:cNvPr>
              <p:cNvSpPr/>
              <p:nvPr/>
            </p:nvSpPr>
            <p:spPr>
              <a:xfrm>
                <a:off x="7648145" y="4387547"/>
                <a:ext cx="117269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00B9C11-CFFA-419D-B568-5478AA6DD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145" y="4387547"/>
                <a:ext cx="1172692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544D7F-F006-40A4-87E9-2AB0229ADFC2}"/>
                  </a:ext>
                </a:extLst>
              </p:cNvPr>
              <p:cNvSpPr/>
              <p:nvPr/>
            </p:nvSpPr>
            <p:spPr>
              <a:xfrm>
                <a:off x="7648145" y="5466959"/>
                <a:ext cx="1172693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544D7F-F006-40A4-87E9-2AB0229AD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145" y="5466959"/>
                <a:ext cx="1172693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1A0619-6DF8-40BF-9CB7-5A613DCBDB76}"/>
                  </a:ext>
                </a:extLst>
              </p:cNvPr>
              <p:cNvSpPr/>
              <p:nvPr/>
            </p:nvSpPr>
            <p:spPr>
              <a:xfrm>
                <a:off x="9258297" y="3444475"/>
                <a:ext cx="2933700" cy="1556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CO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CO" sz="20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CO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s-CO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s-CO" sz="20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CO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1A0619-6DF8-40BF-9CB7-5A613DCBD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297" y="3444475"/>
                <a:ext cx="2933700" cy="1556516"/>
              </a:xfrm>
              <a:prstGeom prst="rect">
                <a:avLst/>
              </a:prstGeom>
              <a:blipFill>
                <a:blip r:embed="rId11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AED61376-A794-4AE9-9278-D146B2C32668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172C97B-0571-441B-B66F-24DE857264CF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75795-91CC-4AE8-BA61-D02FE64FAB3F}"/>
              </a:ext>
            </a:extLst>
          </p:cNvPr>
          <p:cNvSpPr/>
          <p:nvPr/>
        </p:nvSpPr>
        <p:spPr>
          <a:xfrm>
            <a:off x="2" y="37420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17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Frecuency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6801851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Removal of Periodic Noise</a:t>
            </a:r>
            <a:endParaRPr lang="en-US" sz="3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C2408-FE43-423E-A997-795AA2D487D2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23CFE-5170-491F-80E0-8C42F5BC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6" y="1377072"/>
            <a:ext cx="11590421" cy="49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37458F-F868-436F-94D9-6F80B4F93C1D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2675AB-9579-41C6-87AD-C4ABD0CEEFEB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F18161-6E98-4FEA-A7D1-F17D87C2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66" y="1487868"/>
            <a:ext cx="7983693" cy="48782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2</a:t>
            </a:r>
          </a:p>
          <a:p>
            <a:endParaRPr lang="es-CO">
              <a:latin typeface="NimbusSanL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DDE6CF-C82B-4B3C-A1F3-C3DAED179C68}"/>
                  </a:ext>
                </a:extLst>
              </p:cNvPr>
              <p:cNvSpPr/>
              <p:nvPr/>
            </p:nvSpPr>
            <p:spPr>
              <a:xfrm>
                <a:off x="8308911" y="1555583"/>
                <a:ext cx="6929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DDE6CF-C82B-4B3C-A1F3-C3DAED179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911" y="1555583"/>
                <a:ext cx="69294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1A0619-6DF8-40BF-9CB7-5A613DCBDB76}"/>
                  </a:ext>
                </a:extLst>
              </p:cNvPr>
              <p:cNvSpPr/>
              <p:nvPr/>
            </p:nvSpPr>
            <p:spPr>
              <a:xfrm>
                <a:off x="2057400" y="4894986"/>
                <a:ext cx="8400067" cy="61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CO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CO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s-CO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1A0619-6DF8-40BF-9CB7-5A613DCBD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894986"/>
                <a:ext cx="8400067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15E16D42-0DDA-4A38-A7F8-DC1495E606A4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B837DF-7AD8-4AF2-B745-FF0B15819C46}"/>
              </a:ext>
            </a:extLst>
          </p:cNvPr>
          <p:cNvSpPr txBox="1">
            <a:spLocks/>
          </p:cNvSpPr>
          <p:nvPr/>
        </p:nvSpPr>
        <p:spPr>
          <a:xfrm>
            <a:off x="0" y="399668"/>
            <a:ext cx="79755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1-D Frequency Decomposition</a:t>
            </a:r>
            <a:endParaRPr lang="en-US" sz="3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99513-076D-4421-A2A3-BFCE423F0DB8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92209F-A8C1-4467-9B38-04CE77BFDC0F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85BF15-BB5A-4E86-B07A-8CD43F1F1453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2</a:t>
            </a:r>
          </a:p>
          <a:p>
            <a:endParaRPr lang="es-CO">
              <a:latin typeface="NimbusSanL" pitchFamily="2" charset="0"/>
            </a:endParaRPr>
          </a:p>
        </p:txBody>
      </p:sp>
      <p:pic>
        <p:nvPicPr>
          <p:cNvPr id="14" name="Picture 2" descr="Image result for square wave fourier gif">
            <a:extLst>
              <a:ext uri="{FF2B5EF4-FFF2-40B4-BE49-F238E27FC236}">
                <a16:creationId xmlns:a16="http://schemas.microsoft.com/office/drawing/2014/main" id="{A1B12C8B-8375-4C8A-80C4-20368A956C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26" y="1838750"/>
            <a:ext cx="4975151" cy="373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ourier square wave">
            <a:extLst>
              <a:ext uri="{FF2B5EF4-FFF2-40B4-BE49-F238E27FC236}">
                <a16:creationId xmlns:a16="http://schemas.microsoft.com/office/drawing/2014/main" id="{3C4BFD2F-C81B-49DE-9869-2D4FBA6A6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0" t="5357" r="5605" b="4901"/>
          <a:stretch/>
        </p:blipFill>
        <p:spPr bwMode="auto">
          <a:xfrm>
            <a:off x="565408" y="1410343"/>
            <a:ext cx="6239318" cy="488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30DA31B-63F5-47F0-B689-3D55B9A4B3E0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190EC34-B548-4590-8BB2-348FEF082FD2}"/>
              </a:ext>
            </a:extLst>
          </p:cNvPr>
          <p:cNvSpPr txBox="1">
            <a:spLocks/>
          </p:cNvSpPr>
          <p:nvPr/>
        </p:nvSpPr>
        <p:spPr>
          <a:xfrm>
            <a:off x="0" y="399668"/>
            <a:ext cx="79755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1-D Frequency Decomposition</a:t>
            </a:r>
            <a:endParaRPr lang="en-US" sz="3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9DB735-7994-4330-8E05-6BCDA5C2ECA1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2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67EC0AF-5D0F-4238-96D6-088F8C71B963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EDE02C-63A3-487C-83E5-4282C1CC7E40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4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58800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2-D Cosine Functions</a:t>
            </a:r>
            <a:endParaRPr lang="en-US" sz="3800"/>
          </a:p>
        </p:txBody>
      </p:sp>
      <p:pic>
        <p:nvPicPr>
          <p:cNvPr id="2050" name="Picture 2" descr="Image result for fourier 2d">
            <a:extLst>
              <a:ext uri="{FF2B5EF4-FFF2-40B4-BE49-F238E27FC236}">
                <a16:creationId xmlns:a16="http://schemas.microsoft.com/office/drawing/2014/main" id="{CB36046C-CEDC-4584-8D06-09936234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4" y="1347384"/>
            <a:ext cx="5487747" cy="51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49A289-2E4B-4B98-A59C-27C8B2600491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BFCEA0-B198-4317-9C13-8CC6699ED9A4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D79D02-4286-4B0C-9151-69FB5750612F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4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5880099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2-D Cosine Functions</a:t>
            </a:r>
            <a:endParaRPr lang="en-US" sz="3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34640C-8273-43EC-B4D3-38106D68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65" y="1529142"/>
            <a:ext cx="5781762" cy="4649251"/>
          </a:xfrm>
          <a:prstGeom prst="rect">
            <a:avLst/>
          </a:prstGeom>
        </p:spPr>
      </p:pic>
      <p:pic>
        <p:nvPicPr>
          <p:cNvPr id="2050" name="Picture 2" descr="Image result for fourier 2d">
            <a:extLst>
              <a:ext uri="{FF2B5EF4-FFF2-40B4-BE49-F238E27FC236}">
                <a16:creationId xmlns:a16="http://schemas.microsoft.com/office/drawing/2014/main" id="{CB36046C-CEDC-4584-8D06-09936234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4" y="1347384"/>
            <a:ext cx="5487747" cy="51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DB88F2-BAE7-415D-AEBE-9986D9680BC4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0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86C9B6-9C6A-4387-BCD8-595A3CF279AD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2507EC-9655-47CF-91A7-BC858E011052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A5F8E8-D9F1-4743-856A-CDA9CAB2F749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7569200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2-D Frequency Decomposition</a:t>
            </a:r>
            <a:endParaRPr lang="en-US" sz="3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9FBAC-028C-47BA-B968-33F2FC2A70AA}"/>
              </a:ext>
            </a:extLst>
          </p:cNvPr>
          <p:cNvSpPr/>
          <p:nvPr/>
        </p:nvSpPr>
        <p:spPr>
          <a:xfrm>
            <a:off x="7984403" y="2527443"/>
            <a:ext cx="355886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Image can be thought of as 2D function  </a:t>
            </a:r>
            <a:r>
              <a:rPr lang="en-US" sz="2400" i="1">
                <a:solidFill>
                  <a:srgbClr val="000000"/>
                </a:solidFill>
                <a:latin typeface="Calibri-Italic"/>
              </a:rPr>
              <a:t>f  </a:t>
            </a:r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that can be</a:t>
            </a:r>
            <a:b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400">
                <a:solidFill>
                  <a:srgbClr val="000000"/>
                </a:solidFill>
                <a:latin typeface="Calibri" panose="020F0502020204030204" pitchFamily="34" charset="0"/>
              </a:rPr>
              <a:t>expressed as a sum of </a:t>
            </a:r>
            <a:r>
              <a:rPr lang="en-US" sz="2400" b="1">
                <a:solidFill>
                  <a:srgbClr val="FF0000"/>
                </a:solidFill>
                <a:latin typeface="Calibri-Bold"/>
              </a:rPr>
              <a:t>sines and cosines</a:t>
            </a:r>
            <a:br>
              <a:rPr lang="en-US"/>
            </a:b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BC29F-7847-4960-B390-14E22800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6" y="1290097"/>
            <a:ext cx="6755764" cy="42778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08975-9F43-43AB-9B11-1C8A40107384}"/>
              </a:ext>
            </a:extLst>
          </p:cNvPr>
          <p:cNvSpPr/>
          <p:nvPr/>
        </p:nvSpPr>
        <p:spPr>
          <a:xfrm>
            <a:off x="1155883" y="5626744"/>
            <a:ext cx="55628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hlinkClick r:id="rId4"/>
              </a:rPr>
              <a:t>https://www.youtube.com/watch?v=8OFV4E56wJU</a:t>
            </a:r>
            <a:endParaRPr lang="en-US"/>
          </a:p>
          <a:p>
            <a:pPr algn="ctr"/>
            <a:r>
              <a:rPr lang="en-US"/>
              <a:t>Reconstruction of Image using Discrete Fourier Transform</a:t>
            </a:r>
          </a:p>
          <a:p>
            <a:pPr algn="ctr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86C9B6-9C6A-4387-BCD8-595A3CF279AD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2507EC-9655-47CF-91A7-BC858E011052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A5F8E8-D9F1-4743-856A-CDA9CAB2F749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1" y="399668"/>
            <a:ext cx="7569200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2-D Frequency Decomposition</a:t>
            </a:r>
            <a:endParaRPr lang="en-US" sz="3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02E16-BA9F-4A34-9628-383EC412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54" y="1238024"/>
            <a:ext cx="9762091" cy="52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6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DAD9847-D2AD-45DD-BDDF-F5C2ED5403CD}"/>
              </a:ext>
            </a:extLst>
          </p:cNvPr>
          <p:cNvSpPr/>
          <p:nvPr/>
        </p:nvSpPr>
        <p:spPr>
          <a:xfrm>
            <a:off x="2" y="0"/>
            <a:ext cx="12191998" cy="666750"/>
          </a:xfrm>
          <a:prstGeom prst="rect">
            <a:avLst/>
          </a:prstGeom>
          <a:solidFill>
            <a:srgbClr val="682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712079-6468-45C6-98FD-61F899D53551}"/>
              </a:ext>
            </a:extLst>
          </p:cNvPr>
          <p:cNvSpPr/>
          <p:nvPr/>
        </p:nvSpPr>
        <p:spPr>
          <a:xfrm>
            <a:off x="2" y="374156"/>
            <a:ext cx="12191998" cy="704065"/>
          </a:xfrm>
          <a:prstGeom prst="rect">
            <a:avLst/>
          </a:prstGeom>
          <a:solidFill>
            <a:srgbClr val="D7C6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143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AE012-8CA9-4F8A-8707-17A41AEAC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8973" y="6582353"/>
            <a:ext cx="443025" cy="275645"/>
          </a:xfrm>
        </p:spPr>
        <p:txBody>
          <a:bodyPr>
            <a:normAutofit fontScale="55000" lnSpcReduction="20000"/>
          </a:bodyPr>
          <a:lstStyle/>
          <a:p>
            <a:endParaRPr lang="es-CO" sz="3100">
              <a:latin typeface="NimbusSanL" pitchFamily="2" charset="0"/>
            </a:endParaRP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3862408-6F08-4A2F-9F0D-0FF9466C998C}"/>
              </a:ext>
            </a:extLst>
          </p:cNvPr>
          <p:cNvSpPr txBox="1">
            <a:spLocks/>
          </p:cNvSpPr>
          <p:nvPr/>
        </p:nvSpPr>
        <p:spPr>
          <a:xfrm>
            <a:off x="11748975" y="6582352"/>
            <a:ext cx="443025" cy="275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100">
                <a:latin typeface="NimbusSanL" pitchFamily="2" charset="0"/>
              </a:rPr>
              <a:t>6</a:t>
            </a:r>
          </a:p>
          <a:p>
            <a:endParaRPr lang="es-CO">
              <a:latin typeface="NimbusSanL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52E0D5-E828-4B5E-BDCE-2D01C897F6EF}"/>
              </a:ext>
            </a:extLst>
          </p:cNvPr>
          <p:cNvSpPr txBox="1">
            <a:spLocks/>
          </p:cNvSpPr>
          <p:nvPr/>
        </p:nvSpPr>
        <p:spPr>
          <a:xfrm>
            <a:off x="2810535" y="-52747"/>
            <a:ext cx="6570924" cy="473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chemeClr val="bg1"/>
                </a:solidFill>
                <a:latin typeface="NimbusSanL" pitchFamily="2" charset="0"/>
              </a:rPr>
              <a:t>Frequency Domain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CEF1756-40F9-42F7-AD59-1364D980AFDA}"/>
              </a:ext>
            </a:extLst>
          </p:cNvPr>
          <p:cNvSpPr txBox="1">
            <a:spLocks/>
          </p:cNvSpPr>
          <p:nvPr/>
        </p:nvSpPr>
        <p:spPr>
          <a:xfrm>
            <a:off x="2" y="399668"/>
            <a:ext cx="3449052" cy="678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800">
                <a:latin typeface="NimbusSanL" pitchFamily="2" charset="0"/>
              </a:rPr>
              <a:t>Highlights</a:t>
            </a:r>
            <a:endParaRPr lang="en-US" sz="3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4734A-C579-4B7F-81A1-CBCE61CF5160}"/>
              </a:ext>
            </a:extLst>
          </p:cNvPr>
          <p:cNvSpPr/>
          <p:nvPr/>
        </p:nvSpPr>
        <p:spPr>
          <a:xfrm>
            <a:off x="482779" y="1443841"/>
            <a:ext cx="10782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30065"/>
                </a:solidFill>
                <a:latin typeface="Wingdings-Regular"/>
              </a:rPr>
              <a:t></a:t>
            </a:r>
            <a:r>
              <a:rPr lang="en-US" sz="2800">
                <a:solidFill>
                  <a:srgbClr val="330065"/>
                </a:solidFill>
                <a:latin typeface="Wingdings-Regular"/>
              </a:rPr>
              <a:t> 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Technique for representation and analysis of signals in frequency domain including audio, images, video.</a:t>
            </a:r>
          </a:p>
          <a:p>
            <a:b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2000">
                <a:solidFill>
                  <a:srgbClr val="330065"/>
                </a:solidFill>
                <a:latin typeface="Wingdings-Regular"/>
              </a:rPr>
              <a:t> 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A signal can be decomposed into summation of a series of sine and cosine functions (also called harmonic functions).</a:t>
            </a:r>
          </a:p>
          <a:p>
            <a:endParaRPr lang="en-US" sz="2000">
              <a:solidFill>
                <a:srgbClr val="330065"/>
              </a:solidFill>
              <a:latin typeface="Wingdings-Regular"/>
            </a:endParaRPr>
          </a:p>
          <a:p>
            <a:r>
              <a:rPr lang="en-US" sz="2000">
                <a:solidFill>
                  <a:srgbClr val="330065"/>
                </a:solidFill>
                <a:latin typeface="Wingdings-Regular"/>
              </a:rPr>
              <a:t> 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Some computer vision tasks and techniques are easier to apply in frequency domain.</a:t>
            </a:r>
            <a:br>
              <a:rPr lang="en-US" sz="320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/>
            </a:b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EC3C2-5096-41BA-A07C-6E3C69BE87FC}"/>
              </a:ext>
            </a:extLst>
          </p:cNvPr>
          <p:cNvSpPr/>
          <p:nvPr/>
        </p:nvSpPr>
        <p:spPr>
          <a:xfrm>
            <a:off x="0" y="6582355"/>
            <a:ext cx="12192000" cy="275645"/>
          </a:xfrm>
          <a:prstGeom prst="rect">
            <a:avLst/>
          </a:prstGeom>
          <a:solidFill>
            <a:srgbClr val="20A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5660</TotalTime>
  <Words>624</Words>
  <Application>Microsoft Office PowerPoint</Application>
  <PresentationFormat>Widescreen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Calibri-Bold</vt:lpstr>
      <vt:lpstr>Calibri-Italic</vt:lpstr>
      <vt:lpstr>Wingdings-Regular</vt:lpstr>
      <vt:lpstr>Arial</vt:lpstr>
      <vt:lpstr>Calibri</vt:lpstr>
      <vt:lpstr>Calibri Light</vt:lpstr>
      <vt:lpstr>Cambria Math</vt:lpstr>
      <vt:lpstr>NimbusSanL</vt:lpstr>
      <vt:lpstr>Wingdings</vt:lpstr>
      <vt:lpstr>Office Theme</vt:lpstr>
      <vt:lpstr>Processing Techniques in Frequency Domain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Methodology for Image Segmentation Using Superpixels and Depth Information</dc:title>
  <dc:creator>ISAIL.SALAZAR@correo.uis.edu.co</dc:creator>
  <cp:lastModifiedBy>UCHIHA</cp:lastModifiedBy>
  <cp:revision>439</cp:revision>
  <dcterms:created xsi:type="dcterms:W3CDTF">2017-10-30T07:44:21Z</dcterms:created>
  <dcterms:modified xsi:type="dcterms:W3CDTF">2018-10-10T03:29:38Z</dcterms:modified>
</cp:coreProperties>
</file>